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6" r:id="rId10"/>
    <p:sldId id="265" r:id="rId11"/>
    <p:sldId id="267" r:id="rId12"/>
    <p:sldId id="269" r:id="rId13"/>
    <p:sldId id="270" r:id="rId14"/>
    <p:sldId id="271" r:id="rId15"/>
    <p:sldId id="272" r:id="rId16"/>
    <p:sldId id="273"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814A74-0421-4F97-9733-8DF13F04EC6E}" v="16" dt="2023-10-27T19:26:35.9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377" autoAdjust="0"/>
    <p:restoredTop sz="80567" autoAdjust="0"/>
  </p:normalViewPr>
  <p:slideViewPr>
    <p:cSldViewPr snapToGrid="0">
      <p:cViewPr varScale="1">
        <p:scale>
          <a:sx n="92" d="100"/>
          <a:sy n="92" d="100"/>
        </p:scale>
        <p:origin x="60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90C05C-926D-4C8F-802E-3F1753A457FB}"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2EC619E2-5EA8-48DA-B7D5-ED936CE2109F}">
      <dgm:prSet/>
      <dgm:spPr/>
      <dgm:t>
        <a:bodyPr/>
        <a:lstStyle/>
        <a:p>
          <a:r>
            <a:rPr lang="en-US" dirty="0" err="1"/>
            <a:t>SPR</a:t>
          </a:r>
          <a:r>
            <a:rPr lang="en-US" dirty="0"/>
            <a:t> is designed for delivery by </a:t>
          </a:r>
          <a:r>
            <a:rPr lang="en-US" dirty="0">
              <a:highlight>
                <a:srgbClr val="FFFF00"/>
              </a:highlight>
            </a:rPr>
            <a:t>mental health and other health workers </a:t>
          </a:r>
          <a:r>
            <a:rPr lang="en-US" dirty="0"/>
            <a:t>who provide ongoing support and assistance to affected children, families, and adults as part of an organized disaster response effort. </a:t>
          </a:r>
        </a:p>
      </dgm:t>
    </dgm:pt>
    <dgm:pt modelId="{DF7D9806-4756-4C2F-B6ED-8D61CE2C836D}" type="parTrans" cxnId="{D7BCC271-401A-4268-AD8F-B37863AD62BB}">
      <dgm:prSet/>
      <dgm:spPr/>
      <dgm:t>
        <a:bodyPr/>
        <a:lstStyle/>
        <a:p>
          <a:endParaRPr lang="en-US"/>
        </a:p>
      </dgm:t>
    </dgm:pt>
    <dgm:pt modelId="{F2D89114-0178-4FFC-859F-A6906642698E}" type="sibTrans" cxnId="{D7BCC271-401A-4268-AD8F-B37863AD62BB}">
      <dgm:prSet/>
      <dgm:spPr/>
      <dgm:t>
        <a:bodyPr/>
        <a:lstStyle/>
        <a:p>
          <a:endParaRPr lang="en-US"/>
        </a:p>
      </dgm:t>
    </dgm:pt>
    <dgm:pt modelId="{2582A83C-FFD3-4CDF-B89C-35D87CA0098A}">
      <dgm:prSet/>
      <dgm:spPr/>
      <dgm:t>
        <a:bodyPr/>
        <a:lstStyle/>
        <a:p>
          <a:r>
            <a:rPr lang="en-US" dirty="0"/>
            <a:t>Providers must have </a:t>
          </a:r>
          <a:r>
            <a:rPr lang="en-US" dirty="0">
              <a:highlight>
                <a:srgbClr val="FFFF00"/>
              </a:highlight>
            </a:rPr>
            <a:t>completed a basic credentialing course</a:t>
          </a:r>
          <a:r>
            <a:rPr lang="en-US" dirty="0"/>
            <a:t>, and ideally should have had some prior experience in addressing traumatic stress or in disaster response.</a:t>
          </a:r>
        </a:p>
      </dgm:t>
    </dgm:pt>
    <dgm:pt modelId="{DD87AEC3-4209-4AD8-AC9F-FA8977B8F744}" type="parTrans" cxnId="{0BDC3AF0-3634-4E60-8E9F-68E85E2962A0}">
      <dgm:prSet/>
      <dgm:spPr/>
      <dgm:t>
        <a:bodyPr/>
        <a:lstStyle/>
        <a:p>
          <a:endParaRPr lang="en-US"/>
        </a:p>
      </dgm:t>
    </dgm:pt>
    <dgm:pt modelId="{A1A8AF31-05D5-4A9F-B268-F29EE353771F}" type="sibTrans" cxnId="{0BDC3AF0-3634-4E60-8E9F-68E85E2962A0}">
      <dgm:prSet/>
      <dgm:spPr/>
      <dgm:t>
        <a:bodyPr/>
        <a:lstStyle/>
        <a:p>
          <a:endParaRPr lang="en-US"/>
        </a:p>
      </dgm:t>
    </dgm:pt>
    <dgm:pt modelId="{BF9A5D69-488E-4897-8D90-541F50356E82}">
      <dgm:prSet/>
      <dgm:spPr/>
      <dgm:t>
        <a:bodyPr/>
        <a:lstStyle/>
        <a:p>
          <a:r>
            <a:rPr lang="en-US"/>
            <a:t>Should be delivered in a quiet space for confidentiality – about 45 minutes</a:t>
          </a:r>
        </a:p>
      </dgm:t>
    </dgm:pt>
    <dgm:pt modelId="{A39A38FD-4B04-4CB5-9B18-A93541F81C43}" type="parTrans" cxnId="{D4C26676-7F1D-47F8-BE37-4CC288DD38B4}">
      <dgm:prSet/>
      <dgm:spPr/>
      <dgm:t>
        <a:bodyPr/>
        <a:lstStyle/>
        <a:p>
          <a:endParaRPr lang="en-US"/>
        </a:p>
      </dgm:t>
    </dgm:pt>
    <dgm:pt modelId="{AF61C106-A7C9-473E-824C-79303295682B}" type="sibTrans" cxnId="{D4C26676-7F1D-47F8-BE37-4CC288DD38B4}">
      <dgm:prSet/>
      <dgm:spPr/>
      <dgm:t>
        <a:bodyPr/>
        <a:lstStyle/>
        <a:p>
          <a:endParaRPr lang="en-US"/>
        </a:p>
      </dgm:t>
    </dgm:pt>
    <dgm:pt modelId="{4239FC9E-E178-4D54-AAAC-80E71C623214}" type="pres">
      <dgm:prSet presAssocID="{8290C05C-926D-4C8F-802E-3F1753A457FB}" presName="vert0" presStyleCnt="0">
        <dgm:presLayoutVars>
          <dgm:dir/>
          <dgm:animOne val="branch"/>
          <dgm:animLvl val="lvl"/>
        </dgm:presLayoutVars>
      </dgm:prSet>
      <dgm:spPr/>
    </dgm:pt>
    <dgm:pt modelId="{1FFA09B1-84E2-46C4-A9D7-B27147720151}" type="pres">
      <dgm:prSet presAssocID="{2EC619E2-5EA8-48DA-B7D5-ED936CE2109F}" presName="thickLine" presStyleLbl="alignNode1" presStyleIdx="0" presStyleCnt="3"/>
      <dgm:spPr/>
    </dgm:pt>
    <dgm:pt modelId="{E4BACE93-6B03-4B33-9AB1-BFB6111AA866}" type="pres">
      <dgm:prSet presAssocID="{2EC619E2-5EA8-48DA-B7D5-ED936CE2109F}" presName="horz1" presStyleCnt="0"/>
      <dgm:spPr/>
    </dgm:pt>
    <dgm:pt modelId="{27D31061-0AEE-418D-9EDC-9F304BAE433E}" type="pres">
      <dgm:prSet presAssocID="{2EC619E2-5EA8-48DA-B7D5-ED936CE2109F}" presName="tx1" presStyleLbl="revTx" presStyleIdx="0" presStyleCnt="3"/>
      <dgm:spPr/>
    </dgm:pt>
    <dgm:pt modelId="{261473FE-D7F8-478B-B4F2-CF5F3DB3FF83}" type="pres">
      <dgm:prSet presAssocID="{2EC619E2-5EA8-48DA-B7D5-ED936CE2109F}" presName="vert1" presStyleCnt="0"/>
      <dgm:spPr/>
    </dgm:pt>
    <dgm:pt modelId="{8E7B9F02-CDC2-4CFA-8E8F-546FA7A145EF}" type="pres">
      <dgm:prSet presAssocID="{2582A83C-FFD3-4CDF-B89C-35D87CA0098A}" presName="thickLine" presStyleLbl="alignNode1" presStyleIdx="1" presStyleCnt="3"/>
      <dgm:spPr/>
    </dgm:pt>
    <dgm:pt modelId="{492966B4-43E6-47AC-A4BD-00A473641496}" type="pres">
      <dgm:prSet presAssocID="{2582A83C-FFD3-4CDF-B89C-35D87CA0098A}" presName="horz1" presStyleCnt="0"/>
      <dgm:spPr/>
    </dgm:pt>
    <dgm:pt modelId="{4B4ED7A2-39C7-4A67-B21B-928ABC762BB1}" type="pres">
      <dgm:prSet presAssocID="{2582A83C-FFD3-4CDF-B89C-35D87CA0098A}" presName="tx1" presStyleLbl="revTx" presStyleIdx="1" presStyleCnt="3"/>
      <dgm:spPr/>
    </dgm:pt>
    <dgm:pt modelId="{8BD2AE68-728D-4CAC-B3FE-49FBC01D64B7}" type="pres">
      <dgm:prSet presAssocID="{2582A83C-FFD3-4CDF-B89C-35D87CA0098A}" presName="vert1" presStyleCnt="0"/>
      <dgm:spPr/>
    </dgm:pt>
    <dgm:pt modelId="{AADBDD45-7B37-43D0-9B31-B8BEF9395EBE}" type="pres">
      <dgm:prSet presAssocID="{BF9A5D69-488E-4897-8D90-541F50356E82}" presName="thickLine" presStyleLbl="alignNode1" presStyleIdx="2" presStyleCnt="3"/>
      <dgm:spPr/>
    </dgm:pt>
    <dgm:pt modelId="{7EA0A5C0-E3B2-483F-813B-1CFFEE4FE6A4}" type="pres">
      <dgm:prSet presAssocID="{BF9A5D69-488E-4897-8D90-541F50356E82}" presName="horz1" presStyleCnt="0"/>
      <dgm:spPr/>
    </dgm:pt>
    <dgm:pt modelId="{E682B1AC-9CC4-4BE1-B8EF-A0F433C5D5FA}" type="pres">
      <dgm:prSet presAssocID="{BF9A5D69-488E-4897-8D90-541F50356E82}" presName="tx1" presStyleLbl="revTx" presStyleIdx="2" presStyleCnt="3"/>
      <dgm:spPr/>
    </dgm:pt>
    <dgm:pt modelId="{8E027967-9FBA-47E6-8BD6-89F727A0FB74}" type="pres">
      <dgm:prSet presAssocID="{BF9A5D69-488E-4897-8D90-541F50356E82}" presName="vert1" presStyleCnt="0"/>
      <dgm:spPr/>
    </dgm:pt>
  </dgm:ptLst>
  <dgm:cxnLst>
    <dgm:cxn modelId="{D7BCC271-401A-4268-AD8F-B37863AD62BB}" srcId="{8290C05C-926D-4C8F-802E-3F1753A457FB}" destId="{2EC619E2-5EA8-48DA-B7D5-ED936CE2109F}" srcOrd="0" destOrd="0" parTransId="{DF7D9806-4756-4C2F-B6ED-8D61CE2C836D}" sibTransId="{F2D89114-0178-4FFC-859F-A6906642698E}"/>
    <dgm:cxn modelId="{D4C26676-7F1D-47F8-BE37-4CC288DD38B4}" srcId="{8290C05C-926D-4C8F-802E-3F1753A457FB}" destId="{BF9A5D69-488E-4897-8D90-541F50356E82}" srcOrd="2" destOrd="0" parTransId="{A39A38FD-4B04-4CB5-9B18-A93541F81C43}" sibTransId="{AF61C106-A7C9-473E-824C-79303295682B}"/>
    <dgm:cxn modelId="{826D2581-A6D5-4CC2-B578-3344F6F29005}" type="presOf" srcId="{BF9A5D69-488E-4897-8D90-541F50356E82}" destId="{E682B1AC-9CC4-4BE1-B8EF-A0F433C5D5FA}" srcOrd="0" destOrd="0" presId="urn:microsoft.com/office/officeart/2008/layout/LinedList"/>
    <dgm:cxn modelId="{791D10B2-7778-4AF7-96CC-90AAA3F6A425}" type="presOf" srcId="{2582A83C-FFD3-4CDF-B89C-35D87CA0098A}" destId="{4B4ED7A2-39C7-4A67-B21B-928ABC762BB1}" srcOrd="0" destOrd="0" presId="urn:microsoft.com/office/officeart/2008/layout/LinedList"/>
    <dgm:cxn modelId="{718797C6-B588-44F2-97CE-8F34294F3DEE}" type="presOf" srcId="{8290C05C-926D-4C8F-802E-3F1753A457FB}" destId="{4239FC9E-E178-4D54-AAAC-80E71C623214}" srcOrd="0" destOrd="0" presId="urn:microsoft.com/office/officeart/2008/layout/LinedList"/>
    <dgm:cxn modelId="{0BDC3AF0-3634-4E60-8E9F-68E85E2962A0}" srcId="{8290C05C-926D-4C8F-802E-3F1753A457FB}" destId="{2582A83C-FFD3-4CDF-B89C-35D87CA0098A}" srcOrd="1" destOrd="0" parTransId="{DD87AEC3-4209-4AD8-AC9F-FA8977B8F744}" sibTransId="{A1A8AF31-05D5-4A9F-B268-F29EE353771F}"/>
    <dgm:cxn modelId="{7385A8F9-DA93-4230-B205-C2B7AEB1CDE7}" type="presOf" srcId="{2EC619E2-5EA8-48DA-B7D5-ED936CE2109F}" destId="{27D31061-0AEE-418D-9EDC-9F304BAE433E}" srcOrd="0" destOrd="0" presId="urn:microsoft.com/office/officeart/2008/layout/LinedList"/>
    <dgm:cxn modelId="{AEB1DECD-45C1-4BD7-834C-CEC8120E643E}" type="presParOf" srcId="{4239FC9E-E178-4D54-AAAC-80E71C623214}" destId="{1FFA09B1-84E2-46C4-A9D7-B27147720151}" srcOrd="0" destOrd="0" presId="urn:microsoft.com/office/officeart/2008/layout/LinedList"/>
    <dgm:cxn modelId="{C191E598-A73E-4FD3-95C9-A1C324D0CD6E}" type="presParOf" srcId="{4239FC9E-E178-4D54-AAAC-80E71C623214}" destId="{E4BACE93-6B03-4B33-9AB1-BFB6111AA866}" srcOrd="1" destOrd="0" presId="urn:microsoft.com/office/officeart/2008/layout/LinedList"/>
    <dgm:cxn modelId="{D756DF7E-0496-47BB-B40B-82CE86987520}" type="presParOf" srcId="{E4BACE93-6B03-4B33-9AB1-BFB6111AA866}" destId="{27D31061-0AEE-418D-9EDC-9F304BAE433E}" srcOrd="0" destOrd="0" presId="urn:microsoft.com/office/officeart/2008/layout/LinedList"/>
    <dgm:cxn modelId="{54E4D9F1-4ECE-4AF2-AE0B-EFE4573DE6E9}" type="presParOf" srcId="{E4BACE93-6B03-4B33-9AB1-BFB6111AA866}" destId="{261473FE-D7F8-478B-B4F2-CF5F3DB3FF83}" srcOrd="1" destOrd="0" presId="urn:microsoft.com/office/officeart/2008/layout/LinedList"/>
    <dgm:cxn modelId="{BBF4289B-D6D1-4248-AC26-E4CD93C42559}" type="presParOf" srcId="{4239FC9E-E178-4D54-AAAC-80E71C623214}" destId="{8E7B9F02-CDC2-4CFA-8E8F-546FA7A145EF}" srcOrd="2" destOrd="0" presId="urn:microsoft.com/office/officeart/2008/layout/LinedList"/>
    <dgm:cxn modelId="{7926CB00-3740-4789-8A5F-0E3BB86201EE}" type="presParOf" srcId="{4239FC9E-E178-4D54-AAAC-80E71C623214}" destId="{492966B4-43E6-47AC-A4BD-00A473641496}" srcOrd="3" destOrd="0" presId="urn:microsoft.com/office/officeart/2008/layout/LinedList"/>
    <dgm:cxn modelId="{FF394F8F-6238-4F0E-B791-DB2179254EB7}" type="presParOf" srcId="{492966B4-43E6-47AC-A4BD-00A473641496}" destId="{4B4ED7A2-39C7-4A67-B21B-928ABC762BB1}" srcOrd="0" destOrd="0" presId="urn:microsoft.com/office/officeart/2008/layout/LinedList"/>
    <dgm:cxn modelId="{2F28482B-2C88-4BC1-AB94-310382696BFC}" type="presParOf" srcId="{492966B4-43E6-47AC-A4BD-00A473641496}" destId="{8BD2AE68-728D-4CAC-B3FE-49FBC01D64B7}" srcOrd="1" destOrd="0" presId="urn:microsoft.com/office/officeart/2008/layout/LinedList"/>
    <dgm:cxn modelId="{BB1FC082-672C-486E-B869-BB5E3B020774}" type="presParOf" srcId="{4239FC9E-E178-4D54-AAAC-80E71C623214}" destId="{AADBDD45-7B37-43D0-9B31-B8BEF9395EBE}" srcOrd="4" destOrd="0" presId="urn:microsoft.com/office/officeart/2008/layout/LinedList"/>
    <dgm:cxn modelId="{0057EDFB-67BF-4DF6-B856-BC0C0BC79D00}" type="presParOf" srcId="{4239FC9E-E178-4D54-AAAC-80E71C623214}" destId="{7EA0A5C0-E3B2-483F-813B-1CFFEE4FE6A4}" srcOrd="5" destOrd="0" presId="urn:microsoft.com/office/officeart/2008/layout/LinedList"/>
    <dgm:cxn modelId="{69D529AC-51E8-4DA3-96D5-2226CF9B5844}" type="presParOf" srcId="{7EA0A5C0-E3B2-483F-813B-1CFFEE4FE6A4}" destId="{E682B1AC-9CC4-4BE1-B8EF-A0F433C5D5FA}" srcOrd="0" destOrd="0" presId="urn:microsoft.com/office/officeart/2008/layout/LinedList"/>
    <dgm:cxn modelId="{70E853ED-B7E9-4896-9712-DAD839D6012D}" type="presParOf" srcId="{7EA0A5C0-E3B2-483F-813B-1CFFEE4FE6A4}" destId="{8E027967-9FBA-47E6-8BD6-89F727A0FB7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A09B1-84E2-46C4-A9D7-B27147720151}">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D31061-0AEE-418D-9EDC-9F304BAE433E}">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err="1"/>
            <a:t>SPR</a:t>
          </a:r>
          <a:r>
            <a:rPr lang="en-US" sz="2400" kern="1200" dirty="0"/>
            <a:t> is designed for delivery by </a:t>
          </a:r>
          <a:r>
            <a:rPr lang="en-US" sz="2400" kern="1200" dirty="0">
              <a:highlight>
                <a:srgbClr val="FFFF00"/>
              </a:highlight>
            </a:rPr>
            <a:t>mental health and other health workers </a:t>
          </a:r>
          <a:r>
            <a:rPr lang="en-US" sz="2400" kern="1200" dirty="0"/>
            <a:t>who provide ongoing support and assistance to affected children, families, and adults as part of an organized disaster response effort. </a:t>
          </a:r>
        </a:p>
      </dsp:txBody>
      <dsp:txXfrm>
        <a:off x="0" y="2703"/>
        <a:ext cx="6900512" cy="1843578"/>
      </dsp:txXfrm>
    </dsp:sp>
    <dsp:sp modelId="{8E7B9F02-CDC2-4CFA-8E8F-546FA7A145EF}">
      <dsp:nvSpPr>
        <dsp:cNvPr id="0" name=""/>
        <dsp:cNvSpPr/>
      </dsp:nvSpPr>
      <dsp:spPr>
        <a:xfrm>
          <a:off x="0" y="1846281"/>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4ED7A2-39C7-4A67-B21B-928ABC762BB1}">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Providers must have </a:t>
          </a:r>
          <a:r>
            <a:rPr lang="en-US" sz="2400" kern="1200" dirty="0">
              <a:highlight>
                <a:srgbClr val="FFFF00"/>
              </a:highlight>
            </a:rPr>
            <a:t>completed a basic credentialing course</a:t>
          </a:r>
          <a:r>
            <a:rPr lang="en-US" sz="2400" kern="1200" dirty="0"/>
            <a:t>, and ideally should have had some prior experience in addressing traumatic stress or in disaster response.</a:t>
          </a:r>
        </a:p>
      </dsp:txBody>
      <dsp:txXfrm>
        <a:off x="0" y="1846281"/>
        <a:ext cx="6900512" cy="1843578"/>
      </dsp:txXfrm>
    </dsp:sp>
    <dsp:sp modelId="{AADBDD45-7B37-43D0-9B31-B8BEF9395EBE}">
      <dsp:nvSpPr>
        <dsp:cNvPr id="0" name=""/>
        <dsp:cNvSpPr/>
      </dsp:nvSpPr>
      <dsp:spPr>
        <a:xfrm>
          <a:off x="0" y="36898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82B1AC-9CC4-4BE1-B8EF-A0F433C5D5FA}">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Should be delivered in a quiet space for confidentiality – about 45 minutes</a:t>
          </a:r>
        </a:p>
      </dsp:txBody>
      <dsp:txXfrm>
        <a:off x="0" y="3689859"/>
        <a:ext cx="6900512" cy="184357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D0CFB3-EC20-4B49-AA84-FE4087CA7101}" type="datetimeFigureOut">
              <a:rPr lang="en-US" smtClean="0"/>
              <a:t>11/13/2023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216C8B-ADA0-49ED-A7F1-EE333CD3890F}" type="slidenum">
              <a:rPr lang="en-US" smtClean="0"/>
              <a:t>‹#›</a:t>
            </a:fld>
            <a:endParaRPr lang="en-US"/>
          </a:p>
        </p:txBody>
      </p:sp>
    </p:spTree>
    <p:extLst>
      <p:ext uri="{BB962C8B-B14F-4D97-AF65-F5344CB8AC3E}">
        <p14:creationId xmlns:p14="http://schemas.microsoft.com/office/powerpoint/2010/main" val="1218157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216C8B-ADA0-49ED-A7F1-EE333CD3890F}" type="slidenum">
              <a:rPr lang="en-US" smtClean="0"/>
              <a:t>1</a:t>
            </a:fld>
            <a:endParaRPr lang="en-US"/>
          </a:p>
        </p:txBody>
      </p:sp>
    </p:spTree>
    <p:extLst>
      <p:ext uri="{BB962C8B-B14F-4D97-AF65-F5344CB8AC3E}">
        <p14:creationId xmlns:p14="http://schemas.microsoft.com/office/powerpoint/2010/main" val="1988364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216C8B-ADA0-49ED-A7F1-EE333CD3890F}" type="slidenum">
              <a:rPr lang="en-US" smtClean="0"/>
              <a:t>16</a:t>
            </a:fld>
            <a:endParaRPr lang="en-US"/>
          </a:p>
        </p:txBody>
      </p:sp>
    </p:spTree>
    <p:extLst>
      <p:ext uri="{BB962C8B-B14F-4D97-AF65-F5344CB8AC3E}">
        <p14:creationId xmlns:p14="http://schemas.microsoft.com/office/powerpoint/2010/main" val="222633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55C4C0D-B676-4AC2-B260-373E7BE0683B}"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E6677-B269-4C4B-B10A-E40314E39C5D}" type="slidenum">
              <a:rPr lang="en-US" smtClean="0"/>
              <a:t>‹#›</a:t>
            </a:fld>
            <a:endParaRPr lang="en-US"/>
          </a:p>
        </p:txBody>
      </p:sp>
    </p:spTree>
    <p:extLst>
      <p:ext uri="{BB962C8B-B14F-4D97-AF65-F5344CB8AC3E}">
        <p14:creationId xmlns:p14="http://schemas.microsoft.com/office/powerpoint/2010/main" val="2782749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5C4C0D-B676-4AC2-B260-373E7BE0683B}"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E6677-B269-4C4B-B10A-E40314E39C5D}" type="slidenum">
              <a:rPr lang="en-US" smtClean="0"/>
              <a:t>‹#›</a:t>
            </a:fld>
            <a:endParaRPr lang="en-US"/>
          </a:p>
        </p:txBody>
      </p:sp>
    </p:spTree>
    <p:extLst>
      <p:ext uri="{BB962C8B-B14F-4D97-AF65-F5344CB8AC3E}">
        <p14:creationId xmlns:p14="http://schemas.microsoft.com/office/powerpoint/2010/main" val="2983430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5C4C0D-B676-4AC2-B260-373E7BE0683B}"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E6677-B269-4C4B-B10A-E40314E39C5D}" type="slidenum">
              <a:rPr lang="en-US" smtClean="0"/>
              <a:t>‹#›</a:t>
            </a:fld>
            <a:endParaRPr lang="en-US"/>
          </a:p>
        </p:txBody>
      </p:sp>
    </p:spTree>
    <p:extLst>
      <p:ext uri="{BB962C8B-B14F-4D97-AF65-F5344CB8AC3E}">
        <p14:creationId xmlns:p14="http://schemas.microsoft.com/office/powerpoint/2010/main" val="490676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5C4C0D-B676-4AC2-B260-373E7BE0683B}"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E6677-B269-4C4B-B10A-E40314E39C5D}" type="slidenum">
              <a:rPr lang="en-US" smtClean="0"/>
              <a:t>‹#›</a:t>
            </a:fld>
            <a:endParaRPr lang="en-US"/>
          </a:p>
        </p:txBody>
      </p:sp>
    </p:spTree>
    <p:extLst>
      <p:ext uri="{BB962C8B-B14F-4D97-AF65-F5344CB8AC3E}">
        <p14:creationId xmlns:p14="http://schemas.microsoft.com/office/powerpoint/2010/main" val="396019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5C4C0D-B676-4AC2-B260-373E7BE0683B}"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E6677-B269-4C4B-B10A-E40314E39C5D}" type="slidenum">
              <a:rPr lang="en-US" smtClean="0"/>
              <a:t>‹#›</a:t>
            </a:fld>
            <a:endParaRPr lang="en-US"/>
          </a:p>
        </p:txBody>
      </p:sp>
    </p:spTree>
    <p:extLst>
      <p:ext uri="{BB962C8B-B14F-4D97-AF65-F5344CB8AC3E}">
        <p14:creationId xmlns:p14="http://schemas.microsoft.com/office/powerpoint/2010/main" val="3335982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5C4C0D-B676-4AC2-B260-373E7BE0683B}"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E6677-B269-4C4B-B10A-E40314E39C5D}" type="slidenum">
              <a:rPr lang="en-US" smtClean="0"/>
              <a:t>‹#›</a:t>
            </a:fld>
            <a:endParaRPr lang="en-US"/>
          </a:p>
        </p:txBody>
      </p:sp>
    </p:spTree>
    <p:extLst>
      <p:ext uri="{BB962C8B-B14F-4D97-AF65-F5344CB8AC3E}">
        <p14:creationId xmlns:p14="http://schemas.microsoft.com/office/powerpoint/2010/main" val="3054337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5C4C0D-B676-4AC2-B260-373E7BE0683B}" type="datetimeFigureOut">
              <a:rPr lang="en-US" smtClean="0"/>
              <a:t>11/13/2023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4E6677-B269-4C4B-B10A-E40314E39C5D}" type="slidenum">
              <a:rPr lang="en-US" smtClean="0"/>
              <a:t>‹#›</a:t>
            </a:fld>
            <a:endParaRPr lang="en-US"/>
          </a:p>
        </p:txBody>
      </p:sp>
    </p:spTree>
    <p:extLst>
      <p:ext uri="{BB962C8B-B14F-4D97-AF65-F5344CB8AC3E}">
        <p14:creationId xmlns:p14="http://schemas.microsoft.com/office/powerpoint/2010/main" val="1296078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5C4C0D-B676-4AC2-B260-373E7BE0683B}" type="datetimeFigureOut">
              <a:rPr lang="en-US" smtClean="0"/>
              <a:t>11/13/2023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4E6677-B269-4C4B-B10A-E40314E39C5D}" type="slidenum">
              <a:rPr lang="en-US" smtClean="0"/>
              <a:t>‹#›</a:t>
            </a:fld>
            <a:endParaRPr lang="en-US"/>
          </a:p>
        </p:txBody>
      </p:sp>
    </p:spTree>
    <p:extLst>
      <p:ext uri="{BB962C8B-B14F-4D97-AF65-F5344CB8AC3E}">
        <p14:creationId xmlns:p14="http://schemas.microsoft.com/office/powerpoint/2010/main" val="200052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5C4C0D-B676-4AC2-B260-373E7BE0683B}" type="datetimeFigureOut">
              <a:rPr lang="en-US" smtClean="0"/>
              <a:t>11/13/2023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4E6677-B269-4C4B-B10A-E40314E39C5D}" type="slidenum">
              <a:rPr lang="en-US" smtClean="0"/>
              <a:t>‹#›</a:t>
            </a:fld>
            <a:endParaRPr lang="en-US"/>
          </a:p>
        </p:txBody>
      </p:sp>
    </p:spTree>
    <p:extLst>
      <p:ext uri="{BB962C8B-B14F-4D97-AF65-F5344CB8AC3E}">
        <p14:creationId xmlns:p14="http://schemas.microsoft.com/office/powerpoint/2010/main" val="3035618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5C4C0D-B676-4AC2-B260-373E7BE0683B}"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E6677-B269-4C4B-B10A-E40314E39C5D}" type="slidenum">
              <a:rPr lang="en-US" smtClean="0"/>
              <a:t>‹#›</a:t>
            </a:fld>
            <a:endParaRPr lang="en-US"/>
          </a:p>
        </p:txBody>
      </p:sp>
    </p:spTree>
    <p:extLst>
      <p:ext uri="{BB962C8B-B14F-4D97-AF65-F5344CB8AC3E}">
        <p14:creationId xmlns:p14="http://schemas.microsoft.com/office/powerpoint/2010/main" val="436719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5C4C0D-B676-4AC2-B260-373E7BE0683B}"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E6677-B269-4C4B-B10A-E40314E39C5D}" type="slidenum">
              <a:rPr lang="en-US" smtClean="0"/>
              <a:t>‹#›</a:t>
            </a:fld>
            <a:endParaRPr lang="en-US"/>
          </a:p>
        </p:txBody>
      </p:sp>
    </p:spTree>
    <p:extLst>
      <p:ext uri="{BB962C8B-B14F-4D97-AF65-F5344CB8AC3E}">
        <p14:creationId xmlns:p14="http://schemas.microsoft.com/office/powerpoint/2010/main" val="3913817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5C4C0D-B676-4AC2-B260-373E7BE0683B}" type="datetimeFigureOut">
              <a:rPr lang="en-US" smtClean="0"/>
              <a:t>11/13/2023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4E6677-B269-4C4B-B10A-E40314E39C5D}" type="slidenum">
              <a:rPr lang="en-US" smtClean="0"/>
              <a:t>‹#›</a:t>
            </a:fld>
            <a:endParaRPr lang="en-US"/>
          </a:p>
        </p:txBody>
      </p:sp>
    </p:spTree>
    <p:extLst>
      <p:ext uri="{BB962C8B-B14F-4D97-AF65-F5344CB8AC3E}">
        <p14:creationId xmlns:p14="http://schemas.microsoft.com/office/powerpoint/2010/main" val="3541040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3D rendering of game pieces tied together with a rope">
            <a:extLst>
              <a:ext uri="{FF2B5EF4-FFF2-40B4-BE49-F238E27FC236}">
                <a16:creationId xmlns:a16="http://schemas.microsoft.com/office/drawing/2014/main" id="{43183566-73DF-A9C4-A1E0-281DF8733688}"/>
              </a:ext>
            </a:extLst>
          </p:cNvPr>
          <p:cNvPicPr>
            <a:picLocks noChangeAspect="1"/>
          </p:cNvPicPr>
          <p:nvPr/>
        </p:nvPicPr>
        <p:blipFill rotWithShape="1">
          <a:blip r:embed="rId3"/>
          <a:srcRect r="5200"/>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7980" y="992410"/>
            <a:ext cx="4023360" cy="3204134"/>
          </a:xfrm>
        </p:spPr>
        <p:txBody>
          <a:bodyPr anchor="b">
            <a:normAutofit/>
          </a:bodyPr>
          <a:lstStyle/>
          <a:p>
            <a:pPr algn="l"/>
            <a:r>
              <a:rPr lang="en-US" sz="4400" dirty="0">
                <a:solidFill>
                  <a:schemeClr val="bg1"/>
                </a:solidFill>
              </a:rPr>
              <a:t>Overview of Skills for Psychological Recovery (SPR) Model</a:t>
            </a:r>
          </a:p>
        </p:txBody>
      </p:sp>
      <p:sp>
        <p:nvSpPr>
          <p:cNvPr id="3" name="Subtitle 2"/>
          <p:cNvSpPr>
            <a:spLocks noGrp="1"/>
          </p:cNvSpPr>
          <p:nvPr>
            <p:ph type="subTitle" idx="1"/>
          </p:nvPr>
        </p:nvSpPr>
        <p:spPr>
          <a:xfrm>
            <a:off x="477980" y="4326498"/>
            <a:ext cx="4023359" cy="1754566"/>
          </a:xfrm>
        </p:spPr>
        <p:txBody>
          <a:bodyPr>
            <a:normAutofit fontScale="92500" lnSpcReduction="10000"/>
          </a:bodyPr>
          <a:lstStyle/>
          <a:p>
            <a:pPr algn="l"/>
            <a:r>
              <a:rPr lang="en-US" sz="2000" dirty="0">
                <a:solidFill>
                  <a:schemeClr val="bg1"/>
                </a:solidFill>
              </a:rPr>
              <a:t>Prepared by the MSU TSTN</a:t>
            </a:r>
          </a:p>
          <a:p>
            <a:pPr algn="l"/>
            <a:endParaRPr lang="en-US" sz="2000" dirty="0">
              <a:solidFill>
                <a:schemeClr val="bg1"/>
              </a:solidFill>
            </a:endParaRPr>
          </a:p>
          <a:p>
            <a:pPr algn="l"/>
            <a:r>
              <a:rPr lang="en-US" sz="2000" dirty="0">
                <a:solidFill>
                  <a:schemeClr val="bg1"/>
                </a:solidFill>
              </a:rPr>
              <a:t>National Center for PTSD</a:t>
            </a:r>
          </a:p>
          <a:p>
            <a:pPr algn="l"/>
            <a:r>
              <a:rPr lang="en-US" sz="2000" dirty="0">
                <a:solidFill>
                  <a:schemeClr val="bg1"/>
                </a:solidFill>
              </a:rPr>
              <a:t>National Child Traumatic Stress Network</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1930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1074" y="1396686"/>
            <a:ext cx="3240506" cy="4064628"/>
          </a:xfrm>
        </p:spPr>
        <p:txBody>
          <a:bodyPr>
            <a:normAutofit/>
          </a:bodyPr>
          <a:lstStyle/>
          <a:p>
            <a:r>
              <a:rPr lang="en-US">
                <a:solidFill>
                  <a:srgbClr val="FFFFFF"/>
                </a:solidFill>
              </a:rPr>
              <a:t>Building Problem-Solving Skills</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370153" y="1526033"/>
            <a:ext cx="5536397" cy="3935281"/>
          </a:xfrm>
        </p:spPr>
        <p:txBody>
          <a:bodyPr>
            <a:normAutofit/>
          </a:bodyPr>
          <a:lstStyle/>
          <a:p>
            <a:pPr marL="0" indent="0">
              <a:buNone/>
            </a:pPr>
            <a:r>
              <a:rPr lang="en-US" b="1" dirty="0"/>
              <a:t>Skill Steps </a:t>
            </a:r>
            <a:r>
              <a:rPr lang="en-US" dirty="0"/>
              <a:t>After Explaining the Rationale for Problem-Solving:</a:t>
            </a:r>
          </a:p>
          <a:p>
            <a:pPr marL="0" indent="0">
              <a:buNone/>
            </a:pPr>
            <a:r>
              <a:rPr lang="en-US" b="1" dirty="0"/>
              <a:t>1. </a:t>
            </a:r>
            <a:r>
              <a:rPr lang="en-US" dirty="0"/>
              <a:t>Define the Problem/Decide Ownership</a:t>
            </a:r>
          </a:p>
          <a:p>
            <a:pPr marL="0" indent="0">
              <a:buNone/>
            </a:pPr>
            <a:r>
              <a:rPr lang="en-US" b="1" dirty="0"/>
              <a:t>2. </a:t>
            </a:r>
            <a:r>
              <a:rPr lang="en-US" dirty="0"/>
              <a:t>Set the Goal</a:t>
            </a:r>
          </a:p>
          <a:p>
            <a:pPr marL="0" indent="0">
              <a:buNone/>
            </a:pPr>
            <a:r>
              <a:rPr lang="en-US" b="1" dirty="0"/>
              <a:t>3. </a:t>
            </a:r>
            <a:r>
              <a:rPr lang="en-US" dirty="0"/>
              <a:t>Brainstorm</a:t>
            </a:r>
          </a:p>
          <a:p>
            <a:pPr marL="0" indent="0">
              <a:buNone/>
            </a:pPr>
            <a:r>
              <a:rPr lang="en-US" b="1" dirty="0"/>
              <a:t>4. </a:t>
            </a:r>
            <a:r>
              <a:rPr lang="en-US" dirty="0"/>
              <a:t>Evaluate and Choose the Best Solutions</a:t>
            </a:r>
          </a:p>
        </p:txBody>
      </p:sp>
    </p:spTree>
    <p:extLst>
      <p:ext uri="{BB962C8B-B14F-4D97-AF65-F5344CB8AC3E}">
        <p14:creationId xmlns:p14="http://schemas.microsoft.com/office/powerpoint/2010/main" val="934517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itle 3">
            <a:extLst>
              <a:ext uri="{FF2B5EF4-FFF2-40B4-BE49-F238E27FC236}">
                <a16:creationId xmlns:a16="http://schemas.microsoft.com/office/drawing/2014/main" id="{CE293495-390C-0617-4B84-827E2AAA1E48}"/>
              </a:ext>
            </a:extLst>
          </p:cNvPr>
          <p:cNvSpPr>
            <a:spLocks noGrp="1"/>
          </p:cNvSpPr>
          <p:nvPr>
            <p:ph type="ctrTitle"/>
          </p:nvPr>
        </p:nvSpPr>
        <p:spPr>
          <a:xfrm>
            <a:off x="3345005" y="2086157"/>
            <a:ext cx="5561938" cy="2513516"/>
          </a:xfrm>
        </p:spPr>
        <p:txBody>
          <a:bodyPr>
            <a:normAutofit/>
          </a:bodyPr>
          <a:lstStyle/>
          <a:p>
            <a:r>
              <a:rPr lang="en-US" dirty="0"/>
              <a:t>Thoughts and Feedback?</a:t>
            </a:r>
          </a:p>
        </p:txBody>
      </p:sp>
      <p:sp>
        <p:nvSpPr>
          <p:cNvPr id="18" name="Arc 17">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Oval 19">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2651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365125"/>
            <a:ext cx="10515600" cy="1325563"/>
          </a:xfrm>
        </p:spPr>
        <p:txBody>
          <a:bodyPr>
            <a:normAutofit/>
          </a:bodyPr>
          <a:lstStyle/>
          <a:p>
            <a:r>
              <a:rPr lang="en-US" sz="4400" dirty="0"/>
              <a:t>Promoting Positive Activity</a:t>
            </a:r>
            <a:endParaRPr lang="en-US" sz="42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69036" y="1810634"/>
            <a:ext cx="10853928" cy="4251960"/>
          </a:xfrm>
        </p:spPr>
        <p:txBody>
          <a:bodyPr>
            <a:noAutofit/>
          </a:bodyPr>
          <a:lstStyle/>
          <a:p>
            <a:pPr marL="0" indent="0">
              <a:buNone/>
            </a:pPr>
            <a:r>
              <a:rPr lang="en-US" sz="2000" b="1" dirty="0"/>
              <a:t>Goal: </a:t>
            </a:r>
            <a:r>
              <a:rPr lang="en-US" sz="2000" dirty="0"/>
              <a:t>Help survivors plan and engage in positive, pleasurable, or meaningful activities to improve their mood and help them regain a sense of control</a:t>
            </a:r>
          </a:p>
          <a:p>
            <a:pPr marL="0" indent="0">
              <a:lnSpc>
                <a:spcPct val="100000"/>
              </a:lnSpc>
              <a:spcBef>
                <a:spcPts val="0"/>
              </a:spcBef>
              <a:buNone/>
            </a:pPr>
            <a:endParaRPr lang="en-US" sz="2000" b="1" dirty="0"/>
          </a:p>
          <a:p>
            <a:pPr marL="0" indent="0">
              <a:lnSpc>
                <a:spcPct val="100000"/>
              </a:lnSpc>
              <a:spcBef>
                <a:spcPts val="0"/>
              </a:spcBef>
              <a:buNone/>
            </a:pPr>
            <a:r>
              <a:rPr lang="en-US" sz="2000" b="1" dirty="0"/>
              <a:t>Rationale: </a:t>
            </a:r>
            <a:r>
              <a:rPr lang="en-US" sz="2000" dirty="0"/>
              <a:t>Disasters often disrupt normal routines and activities that provide a sense of purpose,</a:t>
            </a:r>
          </a:p>
          <a:p>
            <a:pPr marL="0" indent="0">
              <a:lnSpc>
                <a:spcPct val="100000"/>
              </a:lnSpc>
              <a:spcBef>
                <a:spcPts val="0"/>
              </a:spcBef>
              <a:buNone/>
            </a:pPr>
            <a:r>
              <a:rPr lang="en-US" sz="2000" dirty="0"/>
              <a:t>control, and pleasure. Helping survivors identify, schedule, and engage in positive,</a:t>
            </a:r>
          </a:p>
          <a:p>
            <a:pPr marL="0" indent="0">
              <a:lnSpc>
                <a:spcPct val="100000"/>
              </a:lnSpc>
              <a:spcBef>
                <a:spcPts val="0"/>
              </a:spcBef>
              <a:buNone/>
            </a:pPr>
            <a:r>
              <a:rPr lang="en-US" sz="2000" dirty="0"/>
              <a:t>pleasurable, or meaningful activities can help them reestablish routines and engage</a:t>
            </a:r>
          </a:p>
          <a:p>
            <a:pPr marL="0" indent="0">
              <a:lnSpc>
                <a:spcPct val="100000"/>
              </a:lnSpc>
              <a:spcBef>
                <a:spcPts val="0"/>
              </a:spcBef>
              <a:buNone/>
            </a:pPr>
            <a:r>
              <a:rPr lang="en-US" sz="2000" dirty="0"/>
              <a:t>in hobbies and other satisfying activities that can improve their mood and restore a</a:t>
            </a:r>
          </a:p>
          <a:p>
            <a:pPr marL="0" indent="0">
              <a:lnSpc>
                <a:spcPct val="100000"/>
              </a:lnSpc>
              <a:spcBef>
                <a:spcPts val="0"/>
              </a:spcBef>
              <a:buNone/>
            </a:pPr>
            <a:r>
              <a:rPr lang="en-US" sz="2000" dirty="0"/>
              <a:t>sense of control.</a:t>
            </a:r>
          </a:p>
          <a:p>
            <a:pPr marL="0" indent="0">
              <a:buNone/>
            </a:pPr>
            <a:r>
              <a:rPr lang="en-US" sz="2000" b="1" dirty="0"/>
              <a:t>Use for </a:t>
            </a:r>
            <a:r>
              <a:rPr lang="en-US" sz="2000" dirty="0"/>
              <a:t>Survivors who identify concerns about:</a:t>
            </a:r>
          </a:p>
          <a:p>
            <a:pPr>
              <a:buFont typeface="Wingdings" panose="05000000000000000000" pitchFamily="2" charset="2"/>
              <a:buChar char="§"/>
            </a:pPr>
            <a:r>
              <a:rPr lang="en-US" sz="2000" dirty="0"/>
              <a:t>Feeling down or apathetic</a:t>
            </a:r>
          </a:p>
          <a:p>
            <a:pPr>
              <a:buFont typeface="Wingdings" panose="05000000000000000000" pitchFamily="2" charset="2"/>
              <a:buChar char="§"/>
            </a:pPr>
            <a:r>
              <a:rPr lang="en-US" sz="2000" dirty="0"/>
              <a:t>Ongoing disruption of normal life routines and activities</a:t>
            </a:r>
          </a:p>
          <a:p>
            <a:pPr>
              <a:buFont typeface="Wingdings" panose="05000000000000000000" pitchFamily="2" charset="2"/>
              <a:buChar char="§"/>
            </a:pPr>
            <a:r>
              <a:rPr lang="en-US" sz="2000" dirty="0"/>
              <a:t>Low involvement in pleasurable or positive activities</a:t>
            </a:r>
          </a:p>
          <a:p>
            <a:pPr>
              <a:buFont typeface="Wingdings" panose="05000000000000000000" pitchFamily="2" charset="2"/>
              <a:buChar char="§"/>
            </a:pPr>
            <a:r>
              <a:rPr lang="en-US" sz="2000" dirty="0"/>
              <a:t>Children who have stopped playing or who are engaged in high-risk, dangerous play</a:t>
            </a:r>
          </a:p>
          <a:p>
            <a:pPr marL="0" indent="0">
              <a:buNone/>
            </a:pPr>
            <a:r>
              <a:rPr lang="en-US" sz="2000" b="1" dirty="0"/>
              <a:t>Time 20 - 30</a:t>
            </a:r>
            <a:r>
              <a:rPr lang="en-US" sz="2000" dirty="0"/>
              <a:t> Minutes</a:t>
            </a:r>
          </a:p>
        </p:txBody>
      </p:sp>
    </p:spTree>
    <p:extLst>
      <p:ext uri="{BB962C8B-B14F-4D97-AF65-F5344CB8AC3E}">
        <p14:creationId xmlns:p14="http://schemas.microsoft.com/office/powerpoint/2010/main" val="1855458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71074" y="1396686"/>
            <a:ext cx="3240506" cy="4064628"/>
          </a:xfrm>
        </p:spPr>
        <p:txBody>
          <a:bodyPr>
            <a:normAutofit/>
          </a:bodyPr>
          <a:lstStyle/>
          <a:p>
            <a:r>
              <a:rPr lang="en-US" dirty="0">
                <a:solidFill>
                  <a:srgbClr val="FFFFFF"/>
                </a:solidFill>
              </a:rPr>
              <a:t>Promoting Positive Activity</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370153" y="1526033"/>
            <a:ext cx="5911799" cy="4212936"/>
          </a:xfrm>
        </p:spPr>
        <p:txBody>
          <a:bodyPr>
            <a:normAutofit/>
          </a:bodyPr>
          <a:lstStyle/>
          <a:p>
            <a:pPr marL="0" indent="0">
              <a:buNone/>
            </a:pPr>
            <a:r>
              <a:rPr lang="en-US" sz="3200" b="1" dirty="0"/>
              <a:t>Skill Steps </a:t>
            </a:r>
            <a:r>
              <a:rPr lang="en-US" sz="3200" dirty="0"/>
              <a:t>After Explaining the Rationale for Engaging in Positive Activities:</a:t>
            </a:r>
          </a:p>
          <a:p>
            <a:pPr marL="0" indent="0">
              <a:buNone/>
            </a:pPr>
            <a:r>
              <a:rPr lang="en-US" sz="3200" b="1" dirty="0"/>
              <a:t>1.</a:t>
            </a:r>
            <a:r>
              <a:rPr lang="en-US" sz="3200" dirty="0"/>
              <a:t> Identify and Plan One or More Activities</a:t>
            </a:r>
          </a:p>
          <a:p>
            <a:pPr marL="0" indent="0">
              <a:buNone/>
            </a:pPr>
            <a:r>
              <a:rPr lang="en-US" sz="3200" b="1" dirty="0"/>
              <a:t>2.</a:t>
            </a:r>
            <a:r>
              <a:rPr lang="en-US" sz="3200" dirty="0"/>
              <a:t> Schedule Activities in a Calendar</a:t>
            </a:r>
          </a:p>
        </p:txBody>
      </p:sp>
    </p:spTree>
    <p:extLst>
      <p:ext uri="{BB962C8B-B14F-4D97-AF65-F5344CB8AC3E}">
        <p14:creationId xmlns:p14="http://schemas.microsoft.com/office/powerpoint/2010/main" val="4184491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Arc 13">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59F46A2-96A0-4909-D6AE-B869DE4DB4C8}"/>
              </a:ext>
            </a:extLst>
          </p:cNvPr>
          <p:cNvSpPr>
            <a:spLocks noGrp="1"/>
          </p:cNvSpPr>
          <p:nvPr>
            <p:ph type="title"/>
          </p:nvPr>
        </p:nvSpPr>
        <p:spPr>
          <a:xfrm>
            <a:off x="6286848" y="2681345"/>
            <a:ext cx="5458838" cy="1325563"/>
          </a:xfrm>
        </p:spPr>
        <p:txBody>
          <a:bodyPr>
            <a:normAutofit/>
          </a:bodyPr>
          <a:lstStyle/>
          <a:p>
            <a:pPr algn="ctr"/>
            <a:r>
              <a:rPr lang="en-US" dirty="0"/>
              <a:t>Visualization for Children</a:t>
            </a:r>
          </a:p>
        </p:txBody>
      </p:sp>
      <p:sp>
        <p:nvSpPr>
          <p:cNvPr id="16" name="Freeform: Shape 15">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EA4F8D8F-F7BA-7EE3-CB32-46645078D76C}"/>
              </a:ext>
            </a:extLst>
          </p:cNvPr>
          <p:cNvPicPr>
            <a:picLocks noChangeAspect="1"/>
          </p:cNvPicPr>
          <p:nvPr/>
        </p:nvPicPr>
        <p:blipFill>
          <a:blip r:embed="rId3"/>
          <a:stretch>
            <a:fillRect/>
          </a:stretch>
        </p:blipFill>
        <p:spPr>
          <a:xfrm>
            <a:off x="237342" y="391887"/>
            <a:ext cx="5614838" cy="580703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Tree>
    <p:extLst>
      <p:ext uri="{BB962C8B-B14F-4D97-AF65-F5344CB8AC3E}">
        <p14:creationId xmlns:p14="http://schemas.microsoft.com/office/powerpoint/2010/main" val="3672804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365125"/>
            <a:ext cx="10515600" cy="1325563"/>
          </a:xfrm>
        </p:spPr>
        <p:txBody>
          <a:bodyPr>
            <a:normAutofit/>
          </a:bodyPr>
          <a:lstStyle/>
          <a:p>
            <a:r>
              <a:rPr lang="en-US" sz="4400" dirty="0"/>
              <a:t>Managing Reactions</a:t>
            </a:r>
            <a:endParaRPr lang="en-US" sz="42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69036" y="1810634"/>
            <a:ext cx="10853928" cy="4251960"/>
          </a:xfrm>
        </p:spPr>
        <p:txBody>
          <a:bodyPr>
            <a:noAutofit/>
          </a:bodyPr>
          <a:lstStyle/>
          <a:p>
            <a:pPr marL="0" indent="0">
              <a:buNone/>
            </a:pPr>
            <a:r>
              <a:rPr lang="en-US" sz="2000" b="1" dirty="0"/>
              <a:t>Goal: </a:t>
            </a:r>
            <a:r>
              <a:rPr lang="en-US" sz="2000" dirty="0"/>
              <a:t>To enhance skills to calm upsetting physical and emotional reactions; learn new strategies to deal with reactions to stressful situations, including reminders, and put words to difficult experiences to better understand and manage distress</a:t>
            </a:r>
          </a:p>
          <a:p>
            <a:pPr marL="0" indent="0">
              <a:lnSpc>
                <a:spcPct val="100000"/>
              </a:lnSpc>
              <a:spcBef>
                <a:spcPts val="0"/>
              </a:spcBef>
              <a:buNone/>
            </a:pPr>
            <a:endParaRPr lang="en-US" sz="2000" b="1" dirty="0"/>
          </a:p>
          <a:p>
            <a:pPr marL="0" indent="0">
              <a:lnSpc>
                <a:spcPct val="100000"/>
              </a:lnSpc>
              <a:spcBef>
                <a:spcPts val="0"/>
              </a:spcBef>
              <a:buNone/>
            </a:pPr>
            <a:r>
              <a:rPr lang="en-US" sz="2000" b="1" dirty="0"/>
              <a:t>Rationale: </a:t>
            </a:r>
            <a:r>
              <a:rPr lang="en-US" sz="2000" dirty="0"/>
              <a:t>Disaster survivors may experience upsetting physical and emotional reactions that arise when confronting disaster-related experiences and reminders of the disaster, as well as ongoing stress or life changes. These reactions can adversely affect mood, decision-making, interpersonal life, daily functioning, and physical health. Learning skills to address and manage these reactions can help protect physical and mental health, improve self-confidence, enhance interpersonal and role functioning, and reduce maladaptive efforts at coping.</a:t>
            </a:r>
          </a:p>
          <a:p>
            <a:pPr marL="0" indent="0">
              <a:lnSpc>
                <a:spcPct val="100000"/>
              </a:lnSpc>
              <a:spcBef>
                <a:spcPts val="0"/>
              </a:spcBef>
              <a:buNone/>
            </a:pPr>
            <a:endParaRPr lang="en-US" sz="2000" b="1" dirty="0"/>
          </a:p>
          <a:p>
            <a:pPr marL="0" indent="0">
              <a:lnSpc>
                <a:spcPct val="100000"/>
              </a:lnSpc>
              <a:spcBef>
                <a:spcPts val="0"/>
              </a:spcBef>
              <a:buNone/>
            </a:pPr>
            <a:r>
              <a:rPr lang="en-US" sz="2000" b="1" dirty="0"/>
              <a:t>Use for </a:t>
            </a:r>
            <a:r>
              <a:rPr lang="en-US" sz="2000" dirty="0"/>
              <a:t>Survivors who identify distressing physical and/or emotional reactions in response to disaster-related experiences, disaster reminders, or current stressful situations</a:t>
            </a:r>
          </a:p>
          <a:p>
            <a:pPr marL="0" indent="0">
              <a:buNone/>
            </a:pPr>
            <a:r>
              <a:rPr lang="en-US" sz="2000" b="1" dirty="0"/>
              <a:t>Time 45</a:t>
            </a:r>
            <a:r>
              <a:rPr lang="en-US" sz="2000" dirty="0"/>
              <a:t> Minutes</a:t>
            </a:r>
          </a:p>
          <a:p>
            <a:pPr marL="0" indent="0">
              <a:buNone/>
            </a:pPr>
            <a:r>
              <a:rPr lang="en-US" sz="2000" dirty="0"/>
              <a:t>**a lot of handouts related to this section</a:t>
            </a:r>
          </a:p>
        </p:txBody>
      </p:sp>
    </p:spTree>
    <p:extLst>
      <p:ext uri="{BB962C8B-B14F-4D97-AF65-F5344CB8AC3E}">
        <p14:creationId xmlns:p14="http://schemas.microsoft.com/office/powerpoint/2010/main" val="1726588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71074" y="1396686"/>
            <a:ext cx="3240506" cy="4064628"/>
          </a:xfrm>
        </p:spPr>
        <p:txBody>
          <a:bodyPr>
            <a:normAutofit/>
          </a:bodyPr>
          <a:lstStyle/>
          <a:p>
            <a:r>
              <a:rPr lang="en-US" dirty="0">
                <a:solidFill>
                  <a:srgbClr val="FFFFFF"/>
                </a:solidFill>
              </a:rPr>
              <a:t>Managing Reactions</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370153" y="1526033"/>
            <a:ext cx="5911799" cy="4212936"/>
          </a:xfrm>
        </p:spPr>
        <p:txBody>
          <a:bodyPr>
            <a:normAutofit fontScale="92500" lnSpcReduction="20000"/>
          </a:bodyPr>
          <a:lstStyle/>
          <a:p>
            <a:pPr marL="0" indent="0">
              <a:buNone/>
            </a:pPr>
            <a:r>
              <a:rPr lang="en-US" sz="3200" b="1" dirty="0"/>
              <a:t>Skill Steps </a:t>
            </a:r>
            <a:r>
              <a:rPr lang="en-US" sz="3200" dirty="0"/>
              <a:t>After Explaining the Rationale for Learning How to Manage Distressing Reactions:</a:t>
            </a:r>
          </a:p>
          <a:p>
            <a:pPr marL="0" indent="0">
              <a:buNone/>
            </a:pPr>
            <a:endParaRPr lang="en-US" sz="3200" dirty="0"/>
          </a:p>
          <a:p>
            <a:pPr marL="0" indent="0">
              <a:buNone/>
            </a:pPr>
            <a:r>
              <a:rPr lang="en-US" sz="3200" b="1" dirty="0"/>
              <a:t>1. </a:t>
            </a:r>
            <a:r>
              <a:rPr lang="en-US" sz="3200" dirty="0"/>
              <a:t>Identify Distressing Reactions and Their Triggers</a:t>
            </a:r>
          </a:p>
          <a:p>
            <a:pPr marL="0" indent="0">
              <a:buNone/>
            </a:pPr>
            <a:r>
              <a:rPr lang="en-US" sz="3200" b="1" dirty="0"/>
              <a:t>2.</a:t>
            </a:r>
            <a:r>
              <a:rPr lang="en-US" sz="3200" dirty="0"/>
              <a:t> Teach Skills to Address Distressing Reactions</a:t>
            </a:r>
          </a:p>
          <a:p>
            <a:pPr marL="0" indent="0">
              <a:buNone/>
            </a:pPr>
            <a:r>
              <a:rPr lang="en-US" sz="3200" b="1" dirty="0"/>
              <a:t>3. </a:t>
            </a:r>
            <a:r>
              <a:rPr lang="en-US" sz="3200" dirty="0"/>
              <a:t>Create a Plan to Manage a Reaction</a:t>
            </a:r>
          </a:p>
        </p:txBody>
      </p:sp>
    </p:spTree>
    <p:extLst>
      <p:ext uri="{BB962C8B-B14F-4D97-AF65-F5344CB8AC3E}">
        <p14:creationId xmlns:p14="http://schemas.microsoft.com/office/powerpoint/2010/main" val="1808591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CE293495-390C-0617-4B84-827E2AAA1E48}"/>
              </a:ext>
            </a:extLst>
          </p:cNvPr>
          <p:cNvSpPr>
            <a:spLocks noGrp="1"/>
          </p:cNvSpPr>
          <p:nvPr>
            <p:ph type="ctrTitle"/>
          </p:nvPr>
        </p:nvSpPr>
        <p:spPr>
          <a:xfrm>
            <a:off x="3345005" y="2086157"/>
            <a:ext cx="5561938" cy="2513516"/>
          </a:xfrm>
        </p:spPr>
        <p:txBody>
          <a:bodyPr>
            <a:normAutofit/>
          </a:bodyPr>
          <a:lstStyle/>
          <a:p>
            <a:r>
              <a:rPr lang="en-US" dirty="0"/>
              <a:t>Thoughts and Feedback?</a:t>
            </a:r>
          </a:p>
        </p:txBody>
      </p:sp>
      <p:sp>
        <p:nvSpPr>
          <p:cNvPr id="18" name="Arc 17">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15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762" y="329184"/>
            <a:ext cx="6251110" cy="1783080"/>
          </a:xfrm>
        </p:spPr>
        <p:txBody>
          <a:bodyPr anchor="b">
            <a:normAutofit/>
          </a:bodyPr>
          <a:lstStyle/>
          <a:p>
            <a:r>
              <a:rPr lang="en-US" sz="5400"/>
              <a:t>What is SPR?</a:t>
            </a:r>
          </a:p>
        </p:txBody>
      </p:sp>
      <p:pic>
        <p:nvPicPr>
          <p:cNvPr id="5" name="Picture 4" descr="Plant growing in a concrete crack">
            <a:extLst>
              <a:ext uri="{FF2B5EF4-FFF2-40B4-BE49-F238E27FC236}">
                <a16:creationId xmlns:a16="http://schemas.microsoft.com/office/drawing/2014/main" id="{2BA3D470-92BE-9EA9-EFC0-BD506620BCE8}"/>
              </a:ext>
            </a:extLst>
          </p:cNvPr>
          <p:cNvPicPr>
            <a:picLocks noChangeAspect="1"/>
          </p:cNvPicPr>
          <p:nvPr/>
        </p:nvPicPr>
        <p:blipFill rotWithShape="1">
          <a:blip r:embed="rId2"/>
          <a:srcRect l="18017" r="3665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297762" y="2478024"/>
            <a:ext cx="6251110" cy="4164496"/>
          </a:xfrm>
        </p:spPr>
        <p:txBody>
          <a:bodyPr>
            <a:normAutofit fontScale="92500" lnSpcReduction="10000"/>
          </a:bodyPr>
          <a:lstStyle/>
          <a:p>
            <a:r>
              <a:rPr lang="en-US" sz="1800" dirty="0"/>
              <a:t>Evidence-informed modular approach </a:t>
            </a:r>
          </a:p>
          <a:p>
            <a:r>
              <a:rPr lang="en-US" sz="1800" dirty="0"/>
              <a:t>Designed for children, adolescents, adults, and families </a:t>
            </a:r>
          </a:p>
          <a:p>
            <a:r>
              <a:rPr lang="en-US" sz="1800" dirty="0"/>
              <a:t>To be used in the weeks and months following disaster and trauma</a:t>
            </a:r>
          </a:p>
          <a:p>
            <a:pPr lvl="1"/>
            <a:r>
              <a:rPr lang="en-US" sz="1800" dirty="0"/>
              <a:t>after Psychological First Aid (PFA) has been utilized </a:t>
            </a:r>
          </a:p>
          <a:p>
            <a:pPr lvl="1"/>
            <a:r>
              <a:rPr lang="en-US" sz="1800" dirty="0"/>
              <a:t>or when more intensive intervention than PFA is needed</a:t>
            </a:r>
          </a:p>
          <a:p>
            <a:r>
              <a:rPr lang="en-US" sz="1800" dirty="0"/>
              <a:t>Goal:  Reduce ongoing distress and effectively cope with post-disaster stresses and adversities</a:t>
            </a:r>
          </a:p>
          <a:p>
            <a:r>
              <a:rPr lang="en-US" sz="1800" dirty="0"/>
              <a:t>Assumptions:  </a:t>
            </a:r>
          </a:p>
          <a:p>
            <a:pPr lvl="1"/>
            <a:r>
              <a:rPr lang="en-US" sz="1800" dirty="0"/>
              <a:t>Broad range of reactions (physical, psychological, behavioral, spiritual) over differing periods of time. </a:t>
            </a:r>
          </a:p>
          <a:p>
            <a:pPr lvl="1"/>
            <a:r>
              <a:rPr lang="en-US" sz="1800" dirty="0"/>
              <a:t>Some will recover on their own, others will experience reactions that interfere with adaptive coping</a:t>
            </a:r>
          </a:p>
          <a:p>
            <a:r>
              <a:rPr lang="en-US" sz="1800" dirty="0"/>
              <a:t>Approach:  Compassionate, caring, and informed providers may help these survivors recover by introducing them to the applicable </a:t>
            </a:r>
            <a:r>
              <a:rPr lang="en-US" sz="1800" dirty="0" err="1"/>
              <a:t>SPR</a:t>
            </a:r>
            <a:r>
              <a:rPr lang="en-US" sz="1800" dirty="0"/>
              <a:t> skills.</a:t>
            </a:r>
          </a:p>
        </p:txBody>
      </p:sp>
    </p:spTree>
    <p:extLst>
      <p:ext uri="{BB962C8B-B14F-4D97-AF65-F5344CB8AC3E}">
        <p14:creationId xmlns:p14="http://schemas.microsoft.com/office/powerpoint/2010/main" val="2680468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1480" y="987552"/>
            <a:ext cx="4485861" cy="1088136"/>
          </a:xfrm>
        </p:spPr>
        <p:txBody>
          <a:bodyPr anchor="b">
            <a:normAutofit/>
          </a:bodyPr>
          <a:lstStyle/>
          <a:p>
            <a:r>
              <a:rPr lang="en-US" sz="3400"/>
              <a:t>Standards of SPR</a:t>
            </a:r>
          </a:p>
        </p:txBody>
      </p:sp>
      <p:sp>
        <p:nvSpPr>
          <p:cNvPr id="11" name="Rectangle 10">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411479" y="2688336"/>
            <a:ext cx="4498848" cy="3584448"/>
          </a:xfrm>
        </p:spPr>
        <p:txBody>
          <a:bodyPr anchor="t">
            <a:normAutofit/>
          </a:bodyPr>
          <a:lstStyle/>
          <a:p>
            <a:pPr marL="0" indent="0">
              <a:buNone/>
            </a:pPr>
            <a:r>
              <a:rPr lang="en-US" sz="1800"/>
              <a:t>The principles and techniques of SPR meet four basic standards:</a:t>
            </a:r>
          </a:p>
          <a:p>
            <a:pPr marL="514350" indent="-514350">
              <a:buFont typeface="+mj-lt"/>
              <a:buAutoNum type="arabicPeriod"/>
            </a:pPr>
            <a:r>
              <a:rPr lang="en-US" sz="1800"/>
              <a:t>Consistent with research evidence on risk and resilience following trauma</a:t>
            </a:r>
          </a:p>
          <a:p>
            <a:pPr marL="514350" indent="-514350">
              <a:buFont typeface="+mj-lt"/>
              <a:buAutoNum type="arabicPeriod"/>
            </a:pPr>
            <a:r>
              <a:rPr lang="en-US" sz="1800"/>
              <a:t>Applicable and practical in field settings</a:t>
            </a:r>
          </a:p>
          <a:p>
            <a:pPr marL="514350" indent="-514350">
              <a:buFont typeface="+mj-lt"/>
              <a:buAutoNum type="arabicPeriod"/>
            </a:pPr>
            <a:r>
              <a:rPr lang="en-US" sz="1800"/>
              <a:t>Appropriate for developmental levels across the lifespan</a:t>
            </a:r>
          </a:p>
          <a:p>
            <a:pPr marL="514350" indent="-514350">
              <a:buFont typeface="+mj-lt"/>
              <a:buAutoNum type="arabicPeriod"/>
            </a:pPr>
            <a:r>
              <a:rPr lang="en-US" sz="1800"/>
              <a:t>Culturally informed</a:t>
            </a:r>
          </a:p>
          <a:p>
            <a:endParaRPr lang="en-US" sz="1800"/>
          </a:p>
        </p:txBody>
      </p:sp>
      <p:pic>
        <p:nvPicPr>
          <p:cNvPr id="5" name="Picture 4" descr="Magnifying glass showing decling performance">
            <a:extLst>
              <a:ext uri="{FF2B5EF4-FFF2-40B4-BE49-F238E27FC236}">
                <a16:creationId xmlns:a16="http://schemas.microsoft.com/office/drawing/2014/main" id="{7B8198D6-E829-E886-3829-D463966A4AB0}"/>
              </a:ext>
            </a:extLst>
          </p:cNvPr>
          <p:cNvPicPr>
            <a:picLocks noChangeAspect="1"/>
          </p:cNvPicPr>
          <p:nvPr/>
        </p:nvPicPr>
        <p:blipFill rotWithShape="1">
          <a:blip r:embed="rId2"/>
          <a:srcRect l="1217" r="31780" b="-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3214044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762" y="329184"/>
            <a:ext cx="6251110" cy="1783080"/>
          </a:xfrm>
        </p:spPr>
        <p:txBody>
          <a:bodyPr anchor="b">
            <a:normAutofit/>
          </a:bodyPr>
          <a:lstStyle/>
          <a:p>
            <a:r>
              <a:rPr lang="en-US" sz="5400"/>
              <a:t>SPR Core Skills</a:t>
            </a:r>
          </a:p>
        </p:txBody>
      </p:sp>
      <p:pic>
        <p:nvPicPr>
          <p:cNvPr id="5" name="Picture 4">
            <a:extLst>
              <a:ext uri="{FF2B5EF4-FFF2-40B4-BE49-F238E27FC236}">
                <a16:creationId xmlns:a16="http://schemas.microsoft.com/office/drawing/2014/main" id="{875FC111-EC6B-F74A-129B-37EF1A3D6DEF}"/>
              </a:ext>
            </a:extLst>
          </p:cNvPr>
          <p:cNvPicPr>
            <a:picLocks noChangeAspect="1"/>
          </p:cNvPicPr>
          <p:nvPr/>
        </p:nvPicPr>
        <p:blipFill rotWithShape="1">
          <a:blip r:embed="rId2"/>
          <a:srcRect l="29080" r="2575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297762" y="2706624"/>
            <a:ext cx="6251110" cy="3483864"/>
          </a:xfrm>
        </p:spPr>
        <p:txBody>
          <a:bodyPr>
            <a:normAutofit/>
          </a:bodyPr>
          <a:lstStyle/>
          <a:p>
            <a:pPr marL="0" indent="0">
              <a:buNone/>
            </a:pPr>
            <a:r>
              <a:rPr lang="en-US" sz="2200" dirty="0"/>
              <a:t>First, identify and prioritize a survivor’s needs, and then helping a survivor to learn </a:t>
            </a:r>
            <a:r>
              <a:rPr lang="en-US" sz="2200" dirty="0" err="1"/>
              <a:t>SPR’s</a:t>
            </a:r>
            <a:r>
              <a:rPr lang="en-US" sz="2200" dirty="0"/>
              <a:t> core skills:</a:t>
            </a:r>
          </a:p>
          <a:p>
            <a:pPr marL="0" indent="0">
              <a:buNone/>
            </a:pPr>
            <a:endParaRPr lang="en-US" sz="2200" dirty="0"/>
          </a:p>
          <a:p>
            <a:r>
              <a:rPr lang="en-US" sz="2200" dirty="0"/>
              <a:t>Building Problem-Solving Skills</a:t>
            </a:r>
          </a:p>
          <a:p>
            <a:r>
              <a:rPr lang="en-US" sz="2200" dirty="0"/>
              <a:t>Promoting Positive Activities</a:t>
            </a:r>
          </a:p>
          <a:p>
            <a:r>
              <a:rPr lang="en-US" sz="2200" dirty="0"/>
              <a:t>Managing Reactions</a:t>
            </a:r>
          </a:p>
          <a:p>
            <a:r>
              <a:rPr lang="en-US" sz="2200" dirty="0"/>
              <a:t>Promoting Helpful Thinking</a:t>
            </a:r>
          </a:p>
          <a:p>
            <a:r>
              <a:rPr lang="en-US" sz="2200" dirty="0"/>
              <a:t>Rebuilding Healthy Social Connections</a:t>
            </a:r>
          </a:p>
        </p:txBody>
      </p:sp>
    </p:spTree>
    <p:extLst>
      <p:ext uri="{BB962C8B-B14F-4D97-AF65-F5344CB8AC3E}">
        <p14:creationId xmlns:p14="http://schemas.microsoft.com/office/powerpoint/2010/main" val="1857518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p:spPr>
        <p:txBody>
          <a:bodyPr anchor="b">
            <a:normAutofit/>
          </a:bodyPr>
          <a:lstStyle/>
          <a:p>
            <a:r>
              <a:rPr lang="en-US" sz="5400"/>
              <a:t>What SPR is and is not</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0080" y="2872899"/>
            <a:ext cx="4243589" cy="3320668"/>
          </a:xfrm>
        </p:spPr>
        <p:txBody>
          <a:bodyPr>
            <a:normAutofit/>
          </a:bodyPr>
          <a:lstStyle/>
          <a:p>
            <a:r>
              <a:rPr lang="en-US" sz="1400" dirty="0"/>
              <a:t>It is not Psychological </a:t>
            </a:r>
            <a:r>
              <a:rPr lang="en-US" sz="1400"/>
              <a:t>First Aid </a:t>
            </a:r>
            <a:r>
              <a:rPr lang="en-US" sz="1400" dirty="0"/>
              <a:t>– which is designed to meet immediate needs and recovery phase in days/weeks after trauma.</a:t>
            </a:r>
          </a:p>
          <a:p>
            <a:r>
              <a:rPr lang="en-US" sz="1400" dirty="0"/>
              <a:t>It is not formal mental health treatment – it is secondary prevention, for those who need more help in recovery – referral for mental health treatment is appropriate.</a:t>
            </a:r>
          </a:p>
          <a:p>
            <a:endParaRPr lang="en-US" sz="1400" dirty="0"/>
          </a:p>
          <a:p>
            <a:r>
              <a:rPr lang="en-US" sz="1400" dirty="0"/>
              <a:t>It is secondary prevention – designed to help after the safety, security, and other vital and immediate needs have been met and when the community is rebuilding.</a:t>
            </a:r>
          </a:p>
          <a:p>
            <a:r>
              <a:rPr lang="en-US" sz="1400" dirty="0"/>
              <a:t>It is a focus on skill building – and teaching of these skills.</a:t>
            </a:r>
          </a:p>
        </p:txBody>
      </p:sp>
      <p:pic>
        <p:nvPicPr>
          <p:cNvPr id="5" name="Picture 4" descr="Exclamation mark on a yellow background">
            <a:extLst>
              <a:ext uri="{FF2B5EF4-FFF2-40B4-BE49-F238E27FC236}">
                <a16:creationId xmlns:a16="http://schemas.microsoft.com/office/drawing/2014/main" id="{E047592D-BDDE-3B08-4406-E89410F1584E}"/>
              </a:ext>
            </a:extLst>
          </p:cNvPr>
          <p:cNvPicPr>
            <a:picLocks noChangeAspect="1"/>
          </p:cNvPicPr>
          <p:nvPr/>
        </p:nvPicPr>
        <p:blipFill rotWithShape="1">
          <a:blip r:embed="rId2"/>
          <a:srcRect l="18845" r="592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768081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5000" y="640823"/>
            <a:ext cx="3418659" cy="5583148"/>
          </a:xfrm>
        </p:spPr>
        <p:txBody>
          <a:bodyPr anchor="ctr">
            <a:normAutofit/>
          </a:bodyPr>
          <a:lstStyle/>
          <a:p>
            <a:r>
              <a:rPr lang="en-US" sz="5400"/>
              <a:t>Who delivers SPR?</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ACD63DA-480E-EEFB-67FE-0259ECA4E7DE}"/>
              </a:ext>
            </a:extLst>
          </p:cNvPr>
          <p:cNvGraphicFramePr>
            <a:graphicFrameLocks noGrp="1"/>
          </p:cNvGraphicFramePr>
          <p:nvPr>
            <p:ph idx="1"/>
            <p:extLst>
              <p:ext uri="{D42A27DB-BD31-4B8C-83A1-F6EECF244321}">
                <p14:modId xmlns:p14="http://schemas.microsoft.com/office/powerpoint/2010/main" val="252268401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375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4200"/>
              <a:t>Gathering Information and Prioritizing Assistance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429376"/>
          </a:xfrm>
        </p:spPr>
        <p:txBody>
          <a:bodyPr>
            <a:normAutofit fontScale="92500" lnSpcReduction="10000"/>
          </a:bodyPr>
          <a:lstStyle/>
          <a:p>
            <a:pPr marL="0" indent="0">
              <a:buNone/>
            </a:pPr>
            <a:r>
              <a:rPr lang="en-US" sz="2400" b="1" dirty="0"/>
              <a:t>Goal: </a:t>
            </a:r>
            <a:r>
              <a:rPr lang="en-US" sz="2400" dirty="0"/>
              <a:t>To gather information to determine if there is a need for immediate referral within your agency or to other services, to understand the survivor’s most pressing needs and concerns, and to prioritize and plan </a:t>
            </a:r>
            <a:r>
              <a:rPr lang="en-US" sz="2400" dirty="0" err="1"/>
              <a:t>SPR</a:t>
            </a:r>
            <a:r>
              <a:rPr lang="en-US" sz="2400" dirty="0"/>
              <a:t> intervention strategies</a:t>
            </a:r>
          </a:p>
          <a:p>
            <a:pPr marL="0" indent="0">
              <a:buNone/>
            </a:pPr>
            <a:endParaRPr lang="en-US" sz="2400" b="1" dirty="0"/>
          </a:p>
          <a:p>
            <a:pPr marL="0" indent="0">
              <a:buNone/>
            </a:pPr>
            <a:r>
              <a:rPr lang="en-US" sz="2400" b="1" dirty="0"/>
              <a:t>Rationale: </a:t>
            </a:r>
            <a:r>
              <a:rPr lang="en-US" sz="2400" dirty="0"/>
              <a:t>In the post-disaster period, survivors often deal with ongoing distress due to their disaster experiences and losses. They may need assistance with immediate or long-term medical or mental health conditions, be faced with a range of hardships and adversities, have concerns about safety, and experience difficulties in interpersonal and role functioning. Gathering information is the first step in assisting survivors to identify and prioritize their current needs and concerns in order to address them.</a:t>
            </a:r>
          </a:p>
          <a:p>
            <a:pPr marL="0" indent="0">
              <a:buNone/>
            </a:pPr>
            <a:endParaRPr lang="en-US" sz="2400" b="1" dirty="0"/>
          </a:p>
          <a:p>
            <a:pPr marL="0" indent="0">
              <a:buNone/>
            </a:pPr>
            <a:r>
              <a:rPr lang="en-US" sz="2400" b="1" dirty="0"/>
              <a:t>Use for: </a:t>
            </a:r>
            <a:r>
              <a:rPr lang="en-US" sz="2400" dirty="0"/>
              <a:t>All survivors who are making initial contact or returning after a break in services</a:t>
            </a:r>
          </a:p>
          <a:p>
            <a:pPr marL="0" indent="0">
              <a:buNone/>
            </a:pPr>
            <a:r>
              <a:rPr lang="en-US" sz="2400" b="1" dirty="0"/>
              <a:t>Time: </a:t>
            </a:r>
            <a:r>
              <a:rPr lang="en-US" sz="2400" dirty="0"/>
              <a:t>10-15 Minutes</a:t>
            </a:r>
          </a:p>
        </p:txBody>
      </p:sp>
    </p:spTree>
    <p:extLst>
      <p:ext uri="{BB962C8B-B14F-4D97-AF65-F5344CB8AC3E}">
        <p14:creationId xmlns:p14="http://schemas.microsoft.com/office/powerpoint/2010/main" val="2484343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762" y="329184"/>
            <a:ext cx="6251110" cy="1783080"/>
          </a:xfrm>
        </p:spPr>
        <p:txBody>
          <a:bodyPr anchor="b">
            <a:normAutofit/>
          </a:bodyPr>
          <a:lstStyle/>
          <a:p>
            <a:r>
              <a:rPr lang="en-US" sz="4200"/>
              <a:t>Gathering Information and Prioritizing Assistance</a:t>
            </a:r>
          </a:p>
        </p:txBody>
      </p:sp>
      <p:pic>
        <p:nvPicPr>
          <p:cNvPr id="20" name="Picture 4" descr="Calendar on table">
            <a:extLst>
              <a:ext uri="{FF2B5EF4-FFF2-40B4-BE49-F238E27FC236}">
                <a16:creationId xmlns:a16="http://schemas.microsoft.com/office/drawing/2014/main" id="{EC75E133-217C-D548-9F6A-1EBE9010163E}"/>
              </a:ext>
            </a:extLst>
          </p:cNvPr>
          <p:cNvPicPr>
            <a:picLocks noChangeAspect="1"/>
          </p:cNvPicPr>
          <p:nvPr/>
        </p:nvPicPr>
        <p:blipFill rotWithShape="1">
          <a:blip r:embed="rId2"/>
          <a:srcRect l="10251" r="44418"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p:cNvSpPr>
            <a:spLocks noGrp="1"/>
          </p:cNvSpPr>
          <p:nvPr>
            <p:ph idx="1"/>
          </p:nvPr>
        </p:nvSpPr>
        <p:spPr>
          <a:xfrm>
            <a:off x="5297762" y="2706624"/>
            <a:ext cx="6251110" cy="3483864"/>
          </a:xfrm>
        </p:spPr>
        <p:txBody>
          <a:bodyPr>
            <a:normAutofit/>
          </a:bodyPr>
          <a:lstStyle/>
          <a:p>
            <a:pPr marL="0" indent="0">
              <a:buNone/>
            </a:pPr>
            <a:r>
              <a:rPr lang="en-US" sz="2200" b="1"/>
              <a:t>Skill Steps: </a:t>
            </a:r>
            <a:r>
              <a:rPr lang="en-US" sz="2200"/>
              <a:t>After Explaining the Rationale for Information Gathering:</a:t>
            </a:r>
          </a:p>
          <a:p>
            <a:pPr marL="0" indent="0">
              <a:buNone/>
            </a:pPr>
            <a:r>
              <a:rPr lang="en-US" sz="2200"/>
              <a:t>1. Identify Current Needs and Concerns</a:t>
            </a:r>
          </a:p>
          <a:p>
            <a:pPr marL="0" indent="0">
              <a:buNone/>
            </a:pPr>
            <a:r>
              <a:rPr lang="en-US" sz="2200"/>
              <a:t>2. Prioritize Areas to Address</a:t>
            </a:r>
          </a:p>
          <a:p>
            <a:pPr marL="0" indent="0">
              <a:buNone/>
            </a:pPr>
            <a:r>
              <a:rPr lang="en-US" sz="2200"/>
              <a:t>3. Make an Action Plan</a:t>
            </a:r>
          </a:p>
          <a:p>
            <a:pPr lvl="1"/>
            <a:r>
              <a:rPr lang="en-US" sz="2200"/>
              <a:t>Choose what SPR skill to work on based on appropriateness for the area prioritized</a:t>
            </a:r>
          </a:p>
          <a:p>
            <a:pPr lvl="1"/>
            <a:r>
              <a:rPr lang="en-US" sz="2200"/>
              <a:t>Discuss how many sessions will be needed/are possible</a:t>
            </a:r>
          </a:p>
        </p:txBody>
      </p:sp>
    </p:spTree>
    <p:extLst>
      <p:ext uri="{BB962C8B-B14F-4D97-AF65-F5344CB8AC3E}">
        <p14:creationId xmlns:p14="http://schemas.microsoft.com/office/powerpoint/2010/main" val="3995669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365125"/>
            <a:ext cx="10515600" cy="1325563"/>
          </a:xfrm>
        </p:spPr>
        <p:txBody>
          <a:bodyPr>
            <a:normAutofit/>
          </a:bodyPr>
          <a:lstStyle/>
          <a:p>
            <a:r>
              <a:rPr lang="en-US" sz="4400" dirty="0"/>
              <a:t>Building Problem-Solving Skills</a:t>
            </a:r>
            <a:endParaRPr lang="en-US" sz="42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69036" y="1810634"/>
            <a:ext cx="10853928" cy="4251960"/>
          </a:xfrm>
        </p:spPr>
        <p:txBody>
          <a:bodyPr>
            <a:noAutofit/>
          </a:bodyPr>
          <a:lstStyle/>
          <a:p>
            <a:pPr marL="0" indent="0">
              <a:buNone/>
            </a:pPr>
            <a:r>
              <a:rPr lang="en-US" sz="2000" b="1" dirty="0"/>
              <a:t>Goal: </a:t>
            </a:r>
            <a:r>
              <a:rPr lang="en-US" sz="2000" dirty="0"/>
              <a:t>Help survivors to prioritize and solve difficulties or problems</a:t>
            </a:r>
          </a:p>
          <a:p>
            <a:pPr marL="0" indent="0">
              <a:buNone/>
            </a:pPr>
            <a:r>
              <a:rPr lang="en-US" sz="2000" b="1" dirty="0"/>
              <a:t>Rationale: </a:t>
            </a:r>
            <a:r>
              <a:rPr lang="en-US" sz="2000" dirty="0"/>
              <a:t>Disasters often create many difficulties that can make survivors feel helpless or even immobilized in the face of numerous problems. Ongoing stress and pressures to “do something” can make it hard to step back and think effectively about the best way to handle a situation. Having a systematic way to solve problems can help survivors address problems more effectively, regain a sense of control, and increase their self-efficacy.</a:t>
            </a:r>
          </a:p>
          <a:p>
            <a:pPr marL="0" indent="0">
              <a:buNone/>
            </a:pPr>
            <a:endParaRPr lang="en-US" sz="2000" b="1" dirty="0"/>
          </a:p>
          <a:p>
            <a:pPr marL="0" indent="0">
              <a:buNone/>
            </a:pPr>
            <a:r>
              <a:rPr lang="en-US" sz="2000" b="1" dirty="0"/>
              <a:t>Use for </a:t>
            </a:r>
            <a:r>
              <a:rPr lang="en-US" sz="2000" dirty="0"/>
              <a:t>Survivors who identify concerns about:</a:t>
            </a:r>
          </a:p>
          <a:p>
            <a:pPr marL="0" indent="0">
              <a:buNone/>
            </a:pPr>
            <a:r>
              <a:rPr lang="en-US" sz="2000" dirty="0"/>
              <a:t>• Feeling overwhelmed or immobilized by multiple problems</a:t>
            </a:r>
          </a:p>
          <a:p>
            <a:pPr marL="0" indent="0">
              <a:buNone/>
            </a:pPr>
            <a:r>
              <a:rPr lang="en-US" sz="2000" dirty="0"/>
              <a:t>• Feeling helpless to come up with solutions that can solve their problems</a:t>
            </a:r>
          </a:p>
          <a:p>
            <a:pPr marL="0" indent="0">
              <a:buNone/>
            </a:pPr>
            <a:r>
              <a:rPr lang="en-US" sz="2000" dirty="0"/>
              <a:t>• Feeling demoralized or lacking control over their situation</a:t>
            </a:r>
          </a:p>
          <a:p>
            <a:pPr marL="0" indent="0">
              <a:buNone/>
            </a:pPr>
            <a:r>
              <a:rPr lang="en-US" sz="2000" dirty="0"/>
              <a:t>• Family members who are having difficulty solving problems</a:t>
            </a:r>
          </a:p>
          <a:p>
            <a:r>
              <a:rPr lang="en-US" sz="2000" b="1" dirty="0"/>
              <a:t>Time </a:t>
            </a:r>
            <a:r>
              <a:rPr lang="en-US" sz="2000" dirty="0"/>
              <a:t>30-45 Minutes</a:t>
            </a:r>
          </a:p>
        </p:txBody>
      </p:sp>
    </p:spTree>
    <p:extLst>
      <p:ext uri="{BB962C8B-B14F-4D97-AF65-F5344CB8AC3E}">
        <p14:creationId xmlns:p14="http://schemas.microsoft.com/office/powerpoint/2010/main" val="3136328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6204</TotalTime>
  <Words>1174</Words>
  <Application>Microsoft Office PowerPoint</Application>
  <PresentationFormat>Widescreen</PresentationFormat>
  <Paragraphs>107</Paragraphs>
  <Slides>17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Office Theme</vt:lpstr>
      <vt:lpstr>Overview of Skills for Psychological Recovery (SPR) Model</vt:lpstr>
      <vt:lpstr>What is SPR?</vt:lpstr>
      <vt:lpstr>Standards of SPR</vt:lpstr>
      <vt:lpstr>SPR Core Skills</vt:lpstr>
      <vt:lpstr>What SPR is and is not</vt:lpstr>
      <vt:lpstr>Who delivers SPR?</vt:lpstr>
      <vt:lpstr>Gathering Information and Prioritizing Assistance</vt:lpstr>
      <vt:lpstr>Gathering Information and Prioritizing Assistance</vt:lpstr>
      <vt:lpstr>Building Problem-Solving Skills</vt:lpstr>
      <vt:lpstr>Building Problem-Solving Skills</vt:lpstr>
      <vt:lpstr>Thoughts and Feedback?</vt:lpstr>
      <vt:lpstr>Promoting Positive Activity</vt:lpstr>
      <vt:lpstr>Promoting Positive Activity</vt:lpstr>
      <vt:lpstr>Visualization for Children</vt:lpstr>
      <vt:lpstr>Managing Reactions</vt:lpstr>
      <vt:lpstr>Managing Reactions</vt:lpstr>
      <vt:lpstr>Thoughts and Feedback?</vt:lpstr>
    </vt:vector>
  </TitlesOfParts>
  <Company>Michigan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Skills for Psychological Recovery</dc:title>
  <dc:creator>Alytia Levendosky</dc:creator>
  <cp:lastModifiedBy>Williams-Hecksel, Cheryl</cp:lastModifiedBy>
  <cp:revision>11</cp:revision>
  <dcterms:created xsi:type="dcterms:W3CDTF">2023-09-27T20:24:18Z</dcterms:created>
  <dcterms:modified xsi:type="dcterms:W3CDTF">2023-11-13T19:47:24Z</dcterms:modified>
</cp:coreProperties>
</file>